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4" r:id="rId3"/>
  </p:sldMasterIdLst>
  <p:notesMasterIdLst>
    <p:notesMasterId r:id="rId25"/>
  </p:notesMasterIdLst>
  <p:sldIdLst>
    <p:sldId id="256" r:id="rId4"/>
    <p:sldId id="265" r:id="rId5"/>
    <p:sldId id="266" r:id="rId6"/>
    <p:sldId id="267" r:id="rId7"/>
    <p:sldId id="287" r:id="rId8"/>
    <p:sldId id="292" r:id="rId9"/>
    <p:sldId id="288" r:id="rId10"/>
    <p:sldId id="289" r:id="rId11"/>
    <p:sldId id="290" r:id="rId12"/>
    <p:sldId id="291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  <p:sldId id="293" r:id="rId24"/>
  </p:sldIdLst>
  <p:sldSz cx="9144000" cy="51450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15">
          <p15:clr>
            <a:srgbClr val="A4A3A4"/>
          </p15:clr>
        </p15:guide>
        <p15:guide id="2" pos="286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2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4" d="100"/>
          <a:sy n="144" d="100"/>
        </p:scale>
        <p:origin x="-684" y="-96"/>
      </p:cViewPr>
      <p:guideLst>
        <p:guide orient="horz" pos="1615"/>
        <p:guide pos="286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A9F367-D366-4F6B-881E-C6398B65D79D}" type="datetimeFigureOut">
              <a:rPr lang="zh-CN" altLang="en-US" smtClean="0"/>
              <a:t>2021/5/10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FC78E4-3DE1-444E-BBA8-DB99277D28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629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7030A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此页不可删除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此页不可删除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solidFill>
                  <a:srgbClr val="7030A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重点工作计划及行动方案</a:t>
            </a:r>
            <a:r>
              <a:rPr lang="zh-CN" altLang="en-US" sz="1200" dirty="0">
                <a:solidFill>
                  <a:schemeClr val="tx1"/>
                </a:solidFill>
                <a:latin typeface="+mn-lt"/>
                <a:ea typeface="+mn-ea"/>
              </a:rPr>
              <a:t>，尽量细化</a:t>
            </a:r>
            <a:endParaRPr lang="zh-CN" altLang="en-US" sz="1200" dirty="0">
              <a:solidFill>
                <a:srgbClr val="7030A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7030A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个人简介包括但不限于个人基础情况，工作履历情况、个人职业发展概述、个人价值观等（此页不可删除）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6529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此页模板不可调整，</a:t>
            </a:r>
            <a:r>
              <a:rPr lang="en-US" altLang="zh-CN" dirty="0"/>
              <a:t>SWOT</a:t>
            </a:r>
            <a:r>
              <a:rPr lang="zh-CN" altLang="en-US" dirty="0"/>
              <a:t>请进行详尽的分析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此页不可删除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此页为</a:t>
            </a:r>
            <a:r>
              <a:rPr lang="zh-CN" altLang="en-US" sz="1200" dirty="0">
                <a:solidFill>
                  <a:srgbClr val="7030A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工作成果分享，包含但不限于工作成果，存在的问题和困难以及解决方案，对于跨部门沟通协作问题以及公司级的问题也可以大胆陈述</a:t>
            </a:r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solidFill>
                  <a:srgbClr val="7030A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此页不可删除</a:t>
            </a:r>
            <a:endParaRPr lang="en-US" altLang="zh-CN" sz="1200" dirty="0">
              <a:solidFill>
                <a:srgbClr val="7030A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solidFill>
                  <a:srgbClr val="7030A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本岗位的定位及部门职责与定位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331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6238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850"/>
            <a:ext cx="2133600" cy="273050"/>
          </a:xfrm>
          <a:prstGeom prst="rect">
            <a:avLst/>
          </a:prstGeom>
        </p:spPr>
        <p:txBody>
          <a:bodyPr/>
          <a:lstStyle/>
          <a:p>
            <a:fld id="{307D62E7-0C80-47C9-9D0E-AFB306A29ECC}" type="datetimeFigureOut">
              <a:rPr lang="zh-CN" altLang="en-US" smtClean="0"/>
              <a:t>2021/5/10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850"/>
            <a:ext cx="2895600" cy="2730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850"/>
            <a:ext cx="2133600" cy="273050"/>
          </a:xfrm>
          <a:prstGeom prst="rect">
            <a:avLst/>
          </a:prstGeom>
        </p:spPr>
        <p:txBody>
          <a:bodyPr/>
          <a:lstStyle/>
          <a:p>
            <a:fld id="{5FD1C4F5-C514-4512-AE9F-331E2BF7BB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850"/>
            <a:ext cx="2133600" cy="273050"/>
          </a:xfrm>
          <a:prstGeom prst="rect">
            <a:avLst/>
          </a:prstGeom>
        </p:spPr>
        <p:txBody>
          <a:bodyPr/>
          <a:lstStyle/>
          <a:p>
            <a:fld id="{307D62E7-0C80-47C9-9D0E-AFB306A29ECC}" type="datetimeFigureOut">
              <a:rPr lang="zh-CN" altLang="en-US" smtClean="0"/>
              <a:t>2021/5/10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850"/>
            <a:ext cx="2895600" cy="2730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850"/>
            <a:ext cx="2133600" cy="273050"/>
          </a:xfrm>
          <a:prstGeom prst="rect">
            <a:avLst/>
          </a:prstGeom>
        </p:spPr>
        <p:txBody>
          <a:bodyPr/>
          <a:lstStyle/>
          <a:p>
            <a:fld id="{5FD1C4F5-C514-4512-AE9F-331E2BF7BB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2021/5/10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6198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4638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51620" cy="5162550"/>
          </a:xfrm>
          <a:prstGeom prst="rect">
            <a:avLst/>
          </a:prstGeom>
          <a:gradFill>
            <a:gsLst>
              <a:gs pos="0">
                <a:srgbClr val="7030A0">
                  <a:alpha val="62000"/>
                </a:srgbClr>
              </a:gs>
              <a:gs pos="55000">
                <a:srgbClr val="7030A0">
                  <a:alpha val="51000"/>
                </a:srgbClr>
              </a:gs>
              <a:gs pos="100000">
                <a:srgbClr val="1C86E0"/>
              </a:gs>
            </a:gsLst>
            <a:lin ang="1254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3867894"/>
            <a:ext cx="9151620" cy="129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icture 2" descr="C:\Users\Administrator\Desktop\LOGO_画板 1.png"/>
          <p:cNvPicPr>
            <a:picLocks noChangeAspect="1" noChangeArrowheads="1"/>
          </p:cNvPicPr>
          <p:nvPr userDrawn="1"/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9843" y="4299942"/>
            <a:ext cx="1190309" cy="348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4276549"/>
            <a:ext cx="2880320" cy="4130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21232" y="267493"/>
            <a:ext cx="5940152" cy="576064"/>
          </a:xfrm>
          <a:prstGeom prst="rect">
            <a:avLst/>
          </a:prstGeom>
          <a:gradFill flip="none" rotWithShape="1">
            <a:gsLst>
              <a:gs pos="40000">
                <a:srgbClr val="8A55B1"/>
              </a:gs>
              <a:gs pos="0">
                <a:srgbClr val="592C8C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logo商标类别小项"/>
          <p:cNvPicPr>
            <a:picLocks noChangeAspect="1"/>
          </p:cNvPicPr>
          <p:nvPr userDrawn="1"/>
        </p:nvPicPr>
        <p:blipFill rotWithShape="1"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400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39384"/>
          <a:stretch>
            <a:fillRect/>
          </a:stretch>
        </p:blipFill>
        <p:spPr>
          <a:xfrm>
            <a:off x="546076" y="4848109"/>
            <a:ext cx="909875" cy="1546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449" y="4819113"/>
            <a:ext cx="7019997" cy="20090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6" r:id="rId4"/>
    <p:sldLayoutId id="2147483657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07356" y="4312909"/>
            <a:ext cx="1152525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altLang="zh-CN" sz="1200" strike="noStrike" noProof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BDU/</a:t>
            </a:r>
            <a:r>
              <a:rPr lang="zh-CN" altLang="en-US" sz="1200" noProof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陈卓哲</a:t>
            </a:r>
            <a:endParaRPr lang="zh-CN" altLang="en-US" sz="1200" strike="noStrike" noProof="1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315744" y="4312909"/>
            <a:ext cx="1152525" cy="215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noProof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2021.0</a:t>
            </a:r>
            <a:r>
              <a:rPr lang="en-US" altLang="zh-CN" sz="1200" noProof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2</a:t>
            </a:r>
            <a:r>
              <a:rPr lang="en-US" sz="1200" noProof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.</a:t>
            </a:r>
            <a:r>
              <a:rPr lang="en-US" altLang="zh-CN" sz="1200" noProof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24</a:t>
            </a:r>
            <a:endParaRPr lang="en-US" sz="1200" noProof="1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15616" y="221250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转正述职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"/>
            <a:ext cx="9137015" cy="51447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0228" y="124272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1</a:t>
            </a:r>
            <a:r>
              <a:rPr lang="zh-CN" altLang="en-US" sz="2000" b="1" dirty="0">
                <a:solidFill>
                  <a:schemeClr val="bg1"/>
                </a:solidFill>
              </a:rPr>
              <a:t>、个人简介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649290"/>
            <a:ext cx="8568952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7030A0"/>
                </a:solidFill>
                <a:latin typeface="+mn-ea"/>
              </a:rPr>
              <a:t>技术能力：</a:t>
            </a:r>
            <a:endParaRPr lang="en-US" altLang="zh-CN" b="1" dirty="0">
              <a:solidFill>
                <a:srgbClr val="7030A0"/>
              </a:solidFill>
              <a:latin typeface="+mn-ea"/>
            </a:endParaRPr>
          </a:p>
          <a:p>
            <a:endParaRPr lang="en-US" altLang="zh-CN" b="1" dirty="0">
              <a:solidFill>
                <a:srgbClr val="7030A0"/>
              </a:solidFill>
              <a:latin typeface="+mn-ea"/>
            </a:endParaRPr>
          </a:p>
          <a:p>
            <a:r>
              <a:rPr lang="zh-CN" altLang="en-US" sz="1400" kern="100" dirty="0">
                <a:effectLst/>
                <a:latin typeface="+mn-ea"/>
                <a:cs typeface="宋体" panose="02010600030101010101" pitchFamily="2" charset="-122"/>
              </a:rPr>
              <a:t>一、软件</a:t>
            </a:r>
            <a:endParaRPr lang="en-US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/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1.c</a:t>
            </a:r>
            <a:r>
              <a:rPr lang="zh-CN" altLang="zh-CN" sz="1400" kern="100" dirty="0">
                <a:effectLst/>
                <a:latin typeface="+mn-ea"/>
                <a:cs typeface="宋体" panose="02010600030101010101" pitchFamily="2" charset="-122"/>
              </a:rPr>
              <a:t>语言</a:t>
            </a:r>
            <a:r>
              <a:rPr lang="zh-CN" altLang="en-US" sz="1400" kern="100" dirty="0">
                <a:latin typeface="+mn-ea"/>
                <a:cs typeface="宋体" panose="02010600030101010101" pitchFamily="2" charset="-122"/>
              </a:rPr>
              <a:t>、数据结构</a:t>
            </a:r>
            <a:endParaRPr lang="en-US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/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2.STM32</a:t>
            </a:r>
            <a:r>
              <a:rPr lang="zh-CN" altLang="en-US" sz="1400" kern="100" dirty="0">
                <a:effectLst/>
                <a:latin typeface="+mn-ea"/>
                <a:cs typeface="宋体" panose="02010600030101010101" pitchFamily="2" charset="-122"/>
              </a:rPr>
              <a:t>系列单片机</a:t>
            </a:r>
            <a:endParaRPr lang="en-US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/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3.UART</a:t>
            </a:r>
            <a:r>
              <a:rPr lang="zh-CN" altLang="zh-CN" sz="1400" kern="100" dirty="0">
                <a:effectLst/>
                <a:latin typeface="+mn-ea"/>
                <a:cs typeface="宋体" panose="02010600030101010101" pitchFamily="2" charset="-122"/>
              </a:rPr>
              <a:t>，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IIC</a:t>
            </a:r>
            <a:r>
              <a:rPr lang="zh-CN" altLang="zh-CN" sz="1400" kern="100" dirty="0">
                <a:effectLst/>
                <a:latin typeface="+mn-ea"/>
                <a:cs typeface="宋体" panose="02010600030101010101" pitchFamily="2" charset="-122"/>
              </a:rPr>
              <a:t>，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SPI</a:t>
            </a:r>
            <a:r>
              <a:rPr lang="zh-CN" altLang="zh-CN" sz="1400" kern="100" dirty="0">
                <a:effectLst/>
                <a:latin typeface="+mn-ea"/>
                <a:cs typeface="宋体" panose="02010600030101010101" pitchFamily="2" charset="-122"/>
              </a:rPr>
              <a:t>，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CAN</a:t>
            </a:r>
            <a:r>
              <a:rPr lang="zh-CN" altLang="zh-CN" sz="1400" kern="100" dirty="0">
                <a:effectLst/>
                <a:latin typeface="+mn-ea"/>
                <a:cs typeface="宋体" panose="02010600030101010101" pitchFamily="2" charset="-122"/>
              </a:rPr>
              <a:t>总线，</a:t>
            </a:r>
            <a:r>
              <a:rPr lang="zh-CN" altLang="en-US" sz="1400" kern="100" dirty="0">
                <a:effectLst/>
                <a:latin typeface="+mn-ea"/>
                <a:cs typeface="宋体" panose="02010600030101010101" pitchFamily="2" charset="-122"/>
              </a:rPr>
              <a:t>以太网通信</a:t>
            </a:r>
            <a:endParaRPr lang="en-US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/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4.</a:t>
            </a:r>
            <a:r>
              <a:rPr lang="zh-CN" altLang="en-US" sz="1400" kern="100" dirty="0">
                <a:effectLst/>
                <a:latin typeface="+mn-ea"/>
                <a:cs typeface="宋体" panose="02010600030101010101" pitchFamily="2" charset="-122"/>
              </a:rPr>
              <a:t>各类常用传感器芯片驱动</a:t>
            </a:r>
            <a:endParaRPr lang="en-US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/>
            <a:r>
              <a:rPr lang="en-US" altLang="zh-CN" sz="1400" kern="100" dirty="0">
                <a:latin typeface="+mn-ea"/>
                <a:cs typeface="宋体" panose="02010600030101010101" pitchFamily="2" charset="-122"/>
              </a:rPr>
              <a:t>5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.</a:t>
            </a:r>
            <a:r>
              <a:rPr lang="zh-CN" altLang="en-US" sz="1400" kern="100" dirty="0">
                <a:latin typeface="+mn-ea"/>
                <a:cs typeface="宋体" panose="02010600030101010101" pitchFamily="2" charset="-122"/>
              </a:rPr>
              <a:t>步进电机，伺服电机</a:t>
            </a:r>
            <a:endParaRPr lang="en-US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/>
            <a:r>
              <a:rPr lang="en-US" altLang="zh-CN" sz="1400" kern="100" dirty="0" smtClean="0">
                <a:effectLst/>
                <a:latin typeface="+mn-ea"/>
                <a:cs typeface="宋体" panose="02010600030101010101" pitchFamily="2" charset="-122"/>
              </a:rPr>
              <a:t>6.</a:t>
            </a:r>
            <a:r>
              <a:rPr lang="en-US" altLang="zh-CN" sz="1400" kern="100" dirty="0" smtClean="0">
                <a:latin typeface="+mn-ea"/>
                <a:cs typeface="宋体" panose="02010600030101010101" pitchFamily="2" charset="-122"/>
              </a:rPr>
              <a:t>linux</a:t>
            </a:r>
            <a:endParaRPr lang="en-US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 algn="just">
              <a:lnSpc>
                <a:spcPct val="125000"/>
              </a:lnSpc>
            </a:pPr>
            <a:endParaRPr lang="en-US" altLang="zh-CN" sz="1400" kern="100" dirty="0">
              <a:latin typeface="+mn-ea"/>
              <a:cs typeface="宋体" panose="02010600030101010101" pitchFamily="2" charset="-122"/>
            </a:endParaRPr>
          </a:p>
          <a:p>
            <a:pPr algn="just">
              <a:lnSpc>
                <a:spcPct val="125000"/>
              </a:lnSpc>
            </a:pPr>
            <a:r>
              <a:rPr lang="zh-CN" altLang="en-US" sz="1400" kern="100" dirty="0">
                <a:latin typeface="+mn-ea"/>
                <a:cs typeface="宋体" panose="02010600030101010101" pitchFamily="2" charset="-122"/>
              </a:rPr>
              <a:t>二、硬件</a:t>
            </a:r>
            <a:endParaRPr lang="zh-CN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 algn="just">
              <a:lnSpc>
                <a:spcPct val="125000"/>
              </a:lnSpc>
            </a:pPr>
            <a:r>
              <a:rPr lang="en-US" altLang="zh-CN" sz="1400" kern="100" dirty="0">
                <a:latin typeface="+mn-ea"/>
                <a:cs typeface="宋体" panose="02010600030101010101" pitchFamily="2" charset="-122"/>
              </a:rPr>
              <a:t>1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.</a:t>
            </a:r>
            <a:r>
              <a:rPr lang="zh-CN" altLang="en-US" sz="1400" kern="100" dirty="0">
                <a:effectLst/>
                <a:latin typeface="+mn-ea"/>
                <a:cs typeface="宋体" panose="02010600030101010101" pitchFamily="2" charset="-122"/>
              </a:rPr>
              <a:t>绘制原理图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PCB</a:t>
            </a:r>
            <a:endParaRPr lang="zh-CN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 algn="just">
              <a:lnSpc>
                <a:spcPct val="125000"/>
              </a:lnSpc>
            </a:pP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2.</a:t>
            </a:r>
            <a:r>
              <a:rPr lang="zh-CN" altLang="en-US" sz="1400" kern="100" dirty="0">
                <a:effectLst/>
                <a:latin typeface="+mn-ea"/>
                <a:cs typeface="宋体" panose="02010600030101010101" pitchFamily="2" charset="-122"/>
              </a:rPr>
              <a:t>数电模电、</a:t>
            </a:r>
            <a:r>
              <a:rPr lang="zh-CN" altLang="zh-CN" sz="1400" kern="100" dirty="0">
                <a:effectLst/>
                <a:latin typeface="+mn-ea"/>
                <a:cs typeface="宋体" panose="02010600030101010101" pitchFamily="2" charset="-122"/>
              </a:rPr>
              <a:t>各种通讯、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DC-DC</a:t>
            </a:r>
            <a:r>
              <a:rPr lang="zh-CN" altLang="zh-CN" sz="1400" kern="100" dirty="0">
                <a:effectLst/>
                <a:latin typeface="+mn-ea"/>
                <a:cs typeface="宋体" panose="02010600030101010101" pitchFamily="2" charset="-122"/>
              </a:rPr>
              <a:t>、整流逆变、运放、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AD</a:t>
            </a:r>
            <a:r>
              <a:rPr lang="zh-CN" altLang="zh-CN" sz="1400" kern="100" dirty="0">
                <a:effectLst/>
                <a:latin typeface="+mn-ea"/>
                <a:cs typeface="宋体" panose="02010600030101010101" pitchFamily="2" charset="-122"/>
              </a:rPr>
              <a:t>、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DA</a:t>
            </a:r>
            <a:r>
              <a:rPr lang="zh-CN" altLang="zh-CN" sz="1400" kern="100" dirty="0">
                <a:effectLst/>
                <a:latin typeface="+mn-ea"/>
                <a:cs typeface="宋体" panose="02010600030101010101" pitchFamily="2" charset="-122"/>
              </a:rPr>
              <a:t>等设计</a:t>
            </a:r>
            <a:endParaRPr lang="en-US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 algn="just">
              <a:lnSpc>
                <a:spcPct val="125000"/>
              </a:lnSpc>
            </a:pPr>
            <a:r>
              <a:rPr lang="en-US" altLang="zh-CN" sz="1400" kern="100" dirty="0">
                <a:latin typeface="+mn-ea"/>
                <a:cs typeface="宋体" panose="02010600030101010101" pitchFamily="2" charset="-122"/>
              </a:rPr>
              <a:t>3.</a:t>
            </a:r>
            <a:r>
              <a:rPr lang="zh-CN" altLang="en-US" sz="1400" kern="100" dirty="0">
                <a:latin typeface="+mn-ea"/>
                <a:cs typeface="宋体" panose="02010600030101010101" pitchFamily="2" charset="-122"/>
              </a:rPr>
              <a:t>各类传感器芯片、控制芯片、</a:t>
            </a:r>
            <a:r>
              <a:rPr lang="en-US" altLang="zh-CN" sz="1400" kern="100" dirty="0">
                <a:latin typeface="+mn-ea"/>
                <a:cs typeface="宋体" panose="02010600030101010101" pitchFamily="2" charset="-122"/>
              </a:rPr>
              <a:t>MCU</a:t>
            </a:r>
            <a:endParaRPr lang="en-US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pPr lvl="1" algn="just">
              <a:lnSpc>
                <a:spcPct val="125000"/>
              </a:lnSpc>
            </a:pPr>
            <a:r>
              <a:rPr lang="en-US" altLang="zh-CN" sz="1400" kern="100" dirty="0">
                <a:latin typeface="+mn-ea"/>
                <a:cs typeface="宋体" panose="02010600030101010101" pitchFamily="2" charset="-122"/>
              </a:rPr>
              <a:t>4</a:t>
            </a:r>
            <a:r>
              <a:rPr lang="en-US" altLang="zh-CN" sz="1400" kern="100" dirty="0">
                <a:effectLst/>
                <a:latin typeface="+mn-ea"/>
                <a:cs typeface="宋体" panose="02010600030101010101" pitchFamily="2" charset="-122"/>
              </a:rPr>
              <a:t>.</a:t>
            </a:r>
            <a:r>
              <a:rPr lang="zh-CN" altLang="en-US" sz="1400" kern="100" dirty="0">
                <a:effectLst/>
                <a:latin typeface="+mn-ea"/>
                <a:cs typeface="宋体" panose="02010600030101010101" pitchFamily="2" charset="-122"/>
              </a:rPr>
              <a:t>伺服电机驱动</a:t>
            </a:r>
            <a:endParaRPr lang="zh-CN" altLang="zh-CN" sz="1400" kern="100" dirty="0">
              <a:effectLst/>
              <a:latin typeface="+mn-ea"/>
              <a:cs typeface="宋体" panose="02010600030101010101" pitchFamily="2" charset="-122"/>
            </a:endParaRPr>
          </a:p>
          <a:p>
            <a:endParaRPr lang="en-US" altLang="zh-CN" sz="14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00234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答辩 - 副本-0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9136380" cy="514223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311506" y="988052"/>
            <a:ext cx="864096" cy="400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u="sng" dirty="0">
                <a:solidFill>
                  <a:srgbClr val="5A2C8D"/>
                </a:solidFill>
                <a:ea typeface="思源黑体 CN Medium" panose="020B0600000000000000" pitchFamily="34" charset="-122"/>
              </a:rPr>
              <a:t>优势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40850" y="2022781"/>
            <a:ext cx="864096" cy="400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u="sng" dirty="0">
                <a:solidFill>
                  <a:srgbClr val="5A2C8D"/>
                </a:solidFill>
                <a:ea typeface="思源黑体 CN Medium" panose="020B0600000000000000" pitchFamily="34" charset="-122"/>
              </a:rPr>
              <a:t>劣势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67490" y="3286151"/>
            <a:ext cx="864096" cy="400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u="sng" dirty="0">
                <a:solidFill>
                  <a:srgbClr val="5A2C8D"/>
                </a:solidFill>
                <a:ea typeface="思源黑体 CN Medium" panose="020B0600000000000000" pitchFamily="34" charset="-122"/>
              </a:rPr>
              <a:t>机会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67490" y="4255718"/>
            <a:ext cx="864096" cy="400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u="sng" dirty="0">
                <a:solidFill>
                  <a:srgbClr val="5A2C8D"/>
                </a:solidFill>
                <a:ea typeface="思源黑体 CN Medium" panose="020B0600000000000000" pitchFamily="34" charset="-122"/>
              </a:rPr>
              <a:t>威胁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10F5A10F-B04B-4577-A79F-CD24632637AC}"/>
              </a:ext>
            </a:extLst>
          </p:cNvPr>
          <p:cNvSpPr txBox="1"/>
          <p:nvPr/>
        </p:nvSpPr>
        <p:spPr>
          <a:xfrm>
            <a:off x="5125998" y="1018954"/>
            <a:ext cx="38884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dirty="0"/>
              <a:t>多年嵌入式开发经验、软硬件兼顾</a:t>
            </a:r>
            <a:endParaRPr lang="en-US" altLang="zh-CN" sz="1400" dirty="0"/>
          </a:p>
          <a:p>
            <a:pPr algn="l"/>
            <a:r>
              <a:rPr lang="zh-CN" altLang="en-US" sz="1400" dirty="0"/>
              <a:t>工业仪表、伺服电机、航空、通信行业经验</a:t>
            </a:r>
            <a:endParaRPr lang="en-US" altLang="zh-CN" sz="1400" dirty="0"/>
          </a:p>
          <a:p>
            <a:pPr algn="l"/>
            <a:r>
              <a:rPr lang="zh-CN" altLang="en-US" sz="1400" dirty="0"/>
              <a:t>具备一定的管理、跨部门合作经验</a:t>
            </a:r>
            <a:endParaRPr lang="en-US" altLang="zh-CN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34BE6E8E-CA25-442B-87DA-C9FF791C61E9}"/>
              </a:ext>
            </a:extLst>
          </p:cNvPr>
          <p:cNvSpPr txBox="1"/>
          <p:nvPr/>
        </p:nvSpPr>
        <p:spPr>
          <a:xfrm>
            <a:off x="5175602" y="2022781"/>
            <a:ext cx="3888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dirty="0"/>
              <a:t>文档编写能力需要提高</a:t>
            </a:r>
            <a:endParaRPr lang="en-US" altLang="zh-CN" sz="1400" dirty="0"/>
          </a:p>
          <a:p>
            <a:pPr algn="l"/>
            <a:r>
              <a:rPr lang="zh-CN" altLang="en-US" sz="1400" dirty="0"/>
              <a:t>操作系统开发经验欠缺</a:t>
            </a:r>
            <a:endParaRPr lang="en-US" altLang="zh-CN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49E0BE0B-E28C-43AF-8457-4443FF07DFEA}"/>
              </a:ext>
            </a:extLst>
          </p:cNvPr>
          <p:cNvSpPr txBox="1"/>
          <p:nvPr/>
        </p:nvSpPr>
        <p:spPr>
          <a:xfrm>
            <a:off x="5204946" y="3286151"/>
            <a:ext cx="3888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dirty="0"/>
              <a:t>医疗行业具备优势</a:t>
            </a:r>
            <a:endParaRPr lang="en-US" altLang="zh-CN" sz="1400" dirty="0"/>
          </a:p>
          <a:p>
            <a:pPr algn="l"/>
            <a:r>
              <a:rPr lang="zh-CN" altLang="en-US" sz="1400" dirty="0"/>
              <a:t>疫情期间呼吸机需求巨大</a:t>
            </a:r>
            <a:endParaRPr lang="en-US" altLang="zh-CN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56C92620-ECEC-49C0-B2EE-B2C5270D0075}"/>
              </a:ext>
            </a:extLst>
          </p:cNvPr>
          <p:cNvSpPr txBox="1"/>
          <p:nvPr/>
        </p:nvSpPr>
        <p:spPr>
          <a:xfrm>
            <a:off x="5237772" y="4255718"/>
            <a:ext cx="3888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dirty="0"/>
              <a:t>医疗专业知识需要学习</a:t>
            </a:r>
            <a:endParaRPr lang="en-US" altLang="zh-CN" sz="1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答辩 - 副本-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6860" cy="51593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635" cy="51276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2442" y="829941"/>
            <a:ext cx="2952328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1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、发送自我介绍邮件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2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、进入三个微信群自我介绍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3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、添加外部门十个好友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4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、与部门小伙伴们共进午餐拍照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5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、与部门全体小伙伴拍照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6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</a:t>
            </a: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《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员工手册</a:t>
            </a: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》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测试考核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7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、感谢信感谢帮助最大的小伙伴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8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、选择两位小伙伴为榜样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9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</a:t>
            </a: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《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质量管理手册</a:t>
            </a: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》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测试考核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defRPr/>
            </a:pPr>
            <a:r>
              <a: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10</a:t>
            </a:r>
            <a:r>
              <a:rPr lang="zh-CN" altLang="en-US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、真诚守护生命作文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38624085-C13A-4DFC-AD47-BBC8800F91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652" y="844311"/>
            <a:ext cx="2290464" cy="17178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3C5694B8-01B2-46A2-A587-3409933BD2C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9" y="844311"/>
            <a:ext cx="1022130" cy="221461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3EFB4591-2C8B-4072-9B48-561596F714D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274" y="829941"/>
            <a:ext cx="1022130" cy="221461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A03F04D9-5077-4F4F-A068-5922F56B77D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137" y="3234351"/>
            <a:ext cx="2389163" cy="171784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79C6C54C-19D7-4219-A92A-A0CBEC1B7C3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559" y="2672678"/>
            <a:ext cx="2448124" cy="227480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653208FA-1EA1-426F-A4B9-D62568971E0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168" y="844311"/>
            <a:ext cx="1022129" cy="2214613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89F51F91-2098-42B3-8E88-3598245E138F}"/>
              </a:ext>
            </a:extLst>
          </p:cNvPr>
          <p:cNvSpPr txBox="1"/>
          <p:nvPr/>
        </p:nvSpPr>
        <p:spPr>
          <a:xfrm>
            <a:off x="228899" y="3576483"/>
            <a:ext cx="28326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b="1" dirty="0"/>
              <a:t>通过十个小任务，迅速融入公司，促进了与本部门和其他部门同事间的沟通合作。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答辩 - 副本-0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8255"/>
            <a:ext cx="9150350" cy="5152390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03318620"/>
              </p:ext>
            </p:extLst>
          </p:nvPr>
        </p:nvGraphicFramePr>
        <p:xfrm>
          <a:off x="611560" y="1061309"/>
          <a:ext cx="8064897" cy="3754262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29779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82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2433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024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9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项目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工作内容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工作成果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存在的问题或困难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954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电子蒸发器（</a:t>
                      </a:r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EVPD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）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电子蒸发器的软件开发调试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1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、所有芯片驱动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2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、传感器检测（除液位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）</a:t>
                      </a:r>
                      <a:endParaRPr lang="en-US" altLang="zh-CN" sz="1800" dirty="0" smtClean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 smtClean="0">
                          <a:solidFill>
                            <a:srgbClr val="5A2C8D"/>
                          </a:solidFill>
                        </a:rPr>
                        <a:t>3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、自检报警系统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4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、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电磁阀比例阀控制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5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、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步进电机控制、重复性测试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6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、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温控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7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、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浓度控制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8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、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档位标校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9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、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通信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 smtClean="0">
                          <a:solidFill>
                            <a:srgbClr val="5A2C8D"/>
                          </a:solidFill>
                        </a:rPr>
                        <a:t>10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、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测试液位传感器方案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 smtClean="0">
                          <a:solidFill>
                            <a:srgbClr val="5A2C8D"/>
                          </a:solidFill>
                        </a:rPr>
                        <a:t>11</a:t>
                      </a:r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、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测试结构问题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1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、液位检测需要更改方案进一步测试效果</a:t>
                      </a:r>
                      <a:endParaRPr lang="en-US" altLang="zh-CN" sz="1800" dirty="0">
                        <a:solidFill>
                          <a:srgbClr val="5A2C8D"/>
                        </a:solidFill>
                      </a:endParaRPr>
                    </a:p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2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、机械结构需要更改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35"/>
            <a:ext cx="9182735" cy="51708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8890"/>
            <a:ext cx="9164955" cy="51606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544" y="123516"/>
            <a:ext cx="2448272" cy="369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思源黑体 CN Medium" panose="020B0600000000000000" pitchFamily="34" charset="-122"/>
              </a:rPr>
              <a:t>岗位认知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75459889"/>
              </p:ext>
            </p:extLst>
          </p:nvPr>
        </p:nvGraphicFramePr>
        <p:xfrm>
          <a:off x="863588" y="899366"/>
          <a:ext cx="7416824" cy="374935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6921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8041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64027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岗位职责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占比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主要内容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责任人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 cap="flat" cmpd="sng" algn="ctr">
                      <a:solidFill>
                        <a:srgbClr val="5B2B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954"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C</a:t>
                      </a: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语言程序编写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40%</a:t>
                      </a:r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根据芯片手册编写芯片驱动程序，程序逻辑框架、通信、报警自检等嵌入式软件设计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陈卓哲</a:t>
                      </a:r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 w="12700" cap="flat" cmpd="sng" algn="ctr">
                      <a:solidFill>
                        <a:srgbClr val="5B2B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954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调试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30%</a:t>
                      </a:r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芯片驱动，传感器，通信，报警自检，软件运行逻辑等功能调试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陈卓哲</a:t>
                      </a:r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954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工作对接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20%</a:t>
                      </a:r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与硬件、机械工程师对接，包括硬件问题的反馈，设计方案讨论，测试中问题的处理等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陈卓哲</a:t>
                      </a:r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9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文档输出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solidFill>
                            <a:srgbClr val="5A2C8D"/>
                          </a:solidFill>
                        </a:rPr>
                        <a:t>10%</a:t>
                      </a:r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项目相关设计文档，测试报告等文档输出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solidFill>
                            <a:srgbClr val="5A2C8D"/>
                          </a:solidFill>
                        </a:rPr>
                        <a:t>陈卓哲</a:t>
                      </a:r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答辩 - 副本-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270"/>
            <a:ext cx="9152255" cy="51536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答辩 - 副本-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82735" cy="5170805"/>
          </a:xfrm>
          <a:prstGeom prst="rect">
            <a:avLst/>
          </a:prstGeom>
        </p:spPr>
      </p:pic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33822886"/>
              </p:ext>
            </p:extLst>
          </p:nvPr>
        </p:nvGraphicFramePr>
        <p:xfrm>
          <a:off x="2195736" y="1204392"/>
          <a:ext cx="6336704" cy="3384799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50092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194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081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08176"/>
              </a:tblGrid>
              <a:tr h="7899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工作内容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计划目标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计划方案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 smtClean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时间节点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 cap="flat" cmpd="sng" algn="ctr">
                      <a:solidFill>
                        <a:srgbClr val="5B2B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28196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电子蒸发器功能样机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完成电子蒸发器基本功能实现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在功能样机上实现电子蒸发器基本功能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solidFill>
                            <a:srgbClr val="5A2C8D"/>
                          </a:solidFill>
                        </a:rPr>
                        <a:t>21-4-15</a:t>
                      </a:r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 w="12700" cap="flat" cmpd="sng" algn="ctr">
                      <a:solidFill>
                        <a:srgbClr val="5B2B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4666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电子蒸发器注册样机</a:t>
                      </a:r>
                    </a:p>
                    <a:p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完成电子蒸发器注册需要的全部功能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完成注册样机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solidFill>
                            <a:srgbClr val="5A2C8D"/>
                          </a:solidFill>
                        </a:rPr>
                        <a:t>21-5-31</a:t>
                      </a:r>
                      <a:endParaRPr lang="zh-CN" altLang="en-US" sz="1800" dirty="0" smtClean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525"/>
            <a:ext cx="9137015" cy="51447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1509" y="105465"/>
            <a:ext cx="2448272" cy="369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跨部门沟通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91386385"/>
              </p:ext>
            </p:extLst>
          </p:nvPr>
        </p:nvGraphicFramePr>
        <p:xfrm>
          <a:off x="611560" y="1060376"/>
          <a:ext cx="6984776" cy="2662402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9342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566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9391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4027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沟通部门</a:t>
                      </a:r>
                      <a:r>
                        <a:rPr lang="en-US" altLang="zh-CN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/</a:t>
                      </a:r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岗位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沟通事项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5A2C8D"/>
                          </a:solidFill>
                          <a:ea typeface="思源黑体 CN Medium" panose="020B0600000000000000" pitchFamily="34" charset="-122"/>
                        </a:rPr>
                        <a:t>沟通与合作的内容</a:t>
                      </a:r>
                    </a:p>
                  </a:txBody>
                  <a:tcPr marT="45734" marB="45734" anchor="ctr">
                    <a:lnT w="12700" cmpd="sng">
                      <a:solidFill>
                        <a:srgbClr val="5B2B8F"/>
                      </a:solidFill>
                      <a:prstDash val="solid"/>
                    </a:lnT>
                    <a:lnB w="12700">
                      <a:solidFill>
                        <a:srgbClr val="5B2B8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954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硬件工程师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设计与调试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优化硬件功能，排除故障，调试性能</a:t>
                      </a:r>
                    </a:p>
                  </a:txBody>
                  <a:tcPr marT="45734" marB="45734">
                    <a:lnT w="12700">
                      <a:solidFill>
                        <a:srgbClr val="5B2B8F"/>
                      </a:solidFill>
                      <a:prstDash val="solid"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954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机械工程师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设计与调试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优化功能，排除故障，调试性能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954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项目经理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工作计划安排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5A2C8D"/>
                          </a:solidFill>
                        </a:rPr>
                        <a:t>按照计划完成工作</a:t>
                      </a: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  <a:solidFill>
                      <a:srgbClr val="5A2C8D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954">
                <a:tc>
                  <a:txBody>
                    <a:bodyPr/>
                    <a:lstStyle/>
                    <a:p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800" dirty="0">
                        <a:solidFill>
                          <a:srgbClr val="5A2C8D"/>
                        </a:solidFill>
                      </a:endParaRPr>
                    </a:p>
                  </a:txBody>
                  <a:tcPr marT="45734" marB="45734"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答辩 - 副本-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35"/>
            <a:ext cx="9150985" cy="515048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070" y="0"/>
            <a:ext cx="9110980" cy="513016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053" y="100003"/>
            <a:ext cx="2448272" cy="369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个人发展目标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025DF894-845C-4084-9AAB-8EE2327D3935}"/>
              </a:ext>
            </a:extLst>
          </p:cNvPr>
          <p:cNvSpPr txBox="1"/>
          <p:nvPr/>
        </p:nvSpPr>
        <p:spPr>
          <a:xfrm>
            <a:off x="323528" y="1060376"/>
            <a:ext cx="806489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7030A0"/>
                </a:solidFill>
              </a:rPr>
              <a:t>未来</a:t>
            </a:r>
            <a:r>
              <a:rPr lang="en-US" altLang="zh-CN" sz="2000" dirty="0">
                <a:solidFill>
                  <a:srgbClr val="7030A0"/>
                </a:solidFill>
              </a:rPr>
              <a:t>2</a:t>
            </a:r>
            <a:r>
              <a:rPr lang="zh-CN" altLang="en-US" sz="2000" dirty="0">
                <a:solidFill>
                  <a:srgbClr val="7030A0"/>
                </a:solidFill>
              </a:rPr>
              <a:t>年目标：</a:t>
            </a:r>
            <a:endParaRPr lang="en-US" altLang="zh-CN" sz="2000" dirty="0">
              <a:solidFill>
                <a:srgbClr val="7030A0"/>
              </a:solidFill>
            </a:endParaRP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1</a:t>
            </a:r>
            <a:r>
              <a:rPr lang="zh-CN" altLang="en-US" dirty="0"/>
              <a:t>、优化高端麻醉机及相关电子设备，使其现代化智能化，提高设备可靠性、降低使用者的操作难度，降低成本、提高性能。</a:t>
            </a:r>
            <a:endParaRPr lang="en-US" altLang="zh-CN" dirty="0"/>
          </a:p>
          <a:p>
            <a:pPr algn="l"/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、熟练掌握嵌入式操作系统上的开发。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、掌握无线物联网相关开发能力。</a:t>
            </a:r>
            <a:endParaRPr lang="en-US" altLang="zh-CN" dirty="0"/>
          </a:p>
          <a:p>
            <a:pPr algn="l"/>
            <a:endParaRPr lang="zh-CN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6E7F9720-24FF-4CCA-BA03-0AFA4EACB446}"/>
              </a:ext>
            </a:extLst>
          </p:cNvPr>
          <p:cNvSpPr txBox="1"/>
          <p:nvPr/>
        </p:nvSpPr>
        <p:spPr>
          <a:xfrm>
            <a:off x="3671900" y="2064712"/>
            <a:ext cx="18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1551034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答辩 - 副本-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35"/>
            <a:ext cx="9136380" cy="51422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答辩 - 副本-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" y="0"/>
            <a:ext cx="9120505" cy="51333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88024" y="3652997"/>
            <a:ext cx="1296144" cy="400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B2B8F"/>
                </a:solidFill>
                <a:effectLst/>
                <a:uLnTx/>
                <a:uFillTx/>
                <a:latin typeface="Calibri"/>
                <a:ea typeface="思源黑体 CN Medium" panose="020B0600000000000000" pitchFamily="34" charset="-122"/>
                <a:cs typeface="+mn-cs"/>
              </a:rPr>
              <a:t>价值观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55976" y="1508064"/>
            <a:ext cx="1296144" cy="400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B2B8F"/>
                </a:solidFill>
                <a:effectLst/>
                <a:uLnTx/>
                <a:uFillTx/>
                <a:latin typeface="Calibri"/>
                <a:ea typeface="思源黑体 CN Medium" panose="020B0600000000000000" pitchFamily="34" charset="-122"/>
                <a:cs typeface="+mn-cs"/>
              </a:rPr>
              <a:t>工作履历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63688" y="1708181"/>
            <a:ext cx="1296144" cy="400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B2B8F"/>
                </a:solidFill>
                <a:effectLst/>
                <a:uLnTx/>
                <a:uFillTx/>
                <a:latin typeface="Calibri"/>
                <a:ea typeface="思源黑体 CN Medium" panose="020B0600000000000000" pitchFamily="34" charset="-122"/>
                <a:cs typeface="+mn-cs"/>
              </a:rPr>
              <a:t>个人简介</a:t>
            </a: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xmlns="" id="{491C5CB3-D0A1-4622-9EC7-9A7D10D0EC26}"/>
              </a:ext>
            </a:extLst>
          </p:cNvPr>
          <p:cNvSpPr txBox="1"/>
          <p:nvPr/>
        </p:nvSpPr>
        <p:spPr>
          <a:xfrm>
            <a:off x="251520" y="124272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1</a:t>
            </a:r>
            <a:r>
              <a:rPr lang="zh-CN" altLang="en-US" sz="2000" b="1" dirty="0">
                <a:solidFill>
                  <a:schemeClr val="bg1"/>
                </a:solidFill>
              </a:rPr>
              <a:t>、个人简介</a:t>
            </a:r>
          </a:p>
        </p:txBody>
      </p:sp>
    </p:spTree>
    <p:extLst>
      <p:ext uri="{BB962C8B-B14F-4D97-AF65-F5344CB8AC3E}">
        <p14:creationId xmlns:p14="http://schemas.microsoft.com/office/powerpoint/2010/main" val="2268825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"/>
            <a:ext cx="9137015" cy="51447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0228" y="124272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1</a:t>
            </a:r>
            <a:r>
              <a:rPr lang="zh-CN" altLang="en-US" sz="2000" b="1" dirty="0">
                <a:solidFill>
                  <a:schemeClr val="bg1"/>
                </a:solidFill>
              </a:rPr>
              <a:t>、个人简介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2043" y="1279088"/>
            <a:ext cx="83529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7030A0"/>
                </a:solidFill>
              </a:rPr>
              <a:t>姓名：</a:t>
            </a:r>
            <a:r>
              <a:rPr lang="zh-CN" altLang="en-US" b="1" dirty="0"/>
              <a:t>陈卓哲                          </a:t>
            </a:r>
            <a:r>
              <a:rPr lang="zh-CN" altLang="en-US" b="1" dirty="0">
                <a:solidFill>
                  <a:srgbClr val="7030A0"/>
                </a:solidFill>
              </a:rPr>
              <a:t>手机：</a:t>
            </a:r>
            <a:r>
              <a:rPr lang="en-US" altLang="zh-CN" b="1" dirty="0"/>
              <a:t>15011530028</a:t>
            </a:r>
          </a:p>
          <a:p>
            <a:endParaRPr lang="en-US" altLang="zh-CN" b="1" dirty="0">
              <a:solidFill>
                <a:srgbClr val="7030A0"/>
              </a:solidFill>
            </a:endParaRPr>
          </a:p>
          <a:p>
            <a:r>
              <a:rPr lang="zh-CN" altLang="en-US" b="1" dirty="0">
                <a:solidFill>
                  <a:srgbClr val="7030A0"/>
                </a:solidFill>
              </a:rPr>
              <a:t>学校：</a:t>
            </a:r>
            <a:r>
              <a:rPr lang="zh-CN" altLang="en-US" b="1" dirty="0"/>
              <a:t>长春理工大学</a:t>
            </a:r>
            <a:r>
              <a:rPr lang="zh-CN" altLang="en-US" b="1" dirty="0">
                <a:solidFill>
                  <a:srgbClr val="7030A0"/>
                </a:solidFill>
              </a:rPr>
              <a:t>            专业：</a:t>
            </a:r>
            <a:r>
              <a:rPr lang="zh-CN" altLang="en-US" b="1" dirty="0"/>
              <a:t>光信息科学与技术              </a:t>
            </a:r>
            <a:r>
              <a:rPr lang="zh-CN" altLang="en-US" b="1" dirty="0">
                <a:solidFill>
                  <a:srgbClr val="7030A0"/>
                </a:solidFill>
              </a:rPr>
              <a:t>学历：</a:t>
            </a:r>
            <a:r>
              <a:rPr lang="zh-CN" altLang="en-US" b="1" dirty="0"/>
              <a:t>本科</a:t>
            </a:r>
            <a:endParaRPr lang="en-US" altLang="zh-CN" b="1" dirty="0"/>
          </a:p>
          <a:p>
            <a:endParaRPr lang="en-US" altLang="zh-CN" b="1" dirty="0">
              <a:solidFill>
                <a:srgbClr val="7030A0"/>
              </a:solidFill>
            </a:endParaRPr>
          </a:p>
          <a:p>
            <a:r>
              <a:rPr lang="zh-CN" altLang="en-US" b="1" dirty="0">
                <a:solidFill>
                  <a:srgbClr val="7030A0"/>
                </a:solidFill>
              </a:rPr>
              <a:t>部门：</a:t>
            </a:r>
            <a:r>
              <a:rPr lang="en-US" altLang="zh-CN" b="1" dirty="0"/>
              <a:t>BDU    </a:t>
            </a:r>
            <a:r>
              <a:rPr lang="en-US" altLang="zh-CN" b="1" dirty="0">
                <a:solidFill>
                  <a:srgbClr val="7030A0"/>
                </a:solidFill>
              </a:rPr>
              <a:t>                           </a:t>
            </a:r>
            <a:r>
              <a:rPr lang="zh-CN" altLang="en-US" b="1" dirty="0">
                <a:solidFill>
                  <a:srgbClr val="7030A0"/>
                </a:solidFill>
              </a:rPr>
              <a:t>岗位：</a:t>
            </a:r>
            <a:r>
              <a:rPr lang="zh-CN" altLang="en-US" b="1" dirty="0"/>
              <a:t>嵌入式软件工程师</a:t>
            </a:r>
            <a:endParaRPr lang="en-US" altLang="zh-CN" b="1" dirty="0"/>
          </a:p>
          <a:p>
            <a:endParaRPr lang="en-US" altLang="zh-CN" b="1" dirty="0">
              <a:solidFill>
                <a:srgbClr val="7030A0"/>
              </a:solidFill>
            </a:endParaRPr>
          </a:p>
          <a:p>
            <a:r>
              <a:rPr lang="zh-CN" altLang="en-US" b="1" dirty="0">
                <a:solidFill>
                  <a:srgbClr val="7030A0"/>
                </a:solidFill>
              </a:rPr>
              <a:t>入职时间：</a:t>
            </a:r>
            <a:r>
              <a:rPr lang="en-US" altLang="zh-CN" b="1" dirty="0"/>
              <a:t>2020.11.19</a:t>
            </a:r>
          </a:p>
          <a:p>
            <a:endParaRPr lang="en-US" altLang="zh-CN" b="1" dirty="0">
              <a:solidFill>
                <a:srgbClr val="7030A0"/>
              </a:solidFill>
            </a:endParaRPr>
          </a:p>
          <a:p>
            <a:endParaRPr lang="en-US" altLang="zh-CN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189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"/>
            <a:ext cx="9137015" cy="51447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0228" y="124272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1</a:t>
            </a:r>
            <a:r>
              <a:rPr lang="zh-CN" altLang="en-US" sz="2000" b="1" dirty="0">
                <a:solidFill>
                  <a:schemeClr val="bg1"/>
                </a:solidFill>
              </a:rPr>
              <a:t>、个人简介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2284" y="1279088"/>
            <a:ext cx="85724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7030A0"/>
                </a:solidFill>
              </a:rPr>
              <a:t>工作经历：</a:t>
            </a:r>
            <a:r>
              <a:rPr lang="en-US" altLang="zh-CN" sz="1600" b="1" dirty="0"/>
              <a:t>2014.08 – 2017.05    </a:t>
            </a:r>
            <a:r>
              <a:rPr lang="zh-CN" altLang="zh-CN" sz="1600" b="1" dirty="0"/>
              <a:t>北京金自天正智能控制股份有限公司</a:t>
            </a:r>
            <a:r>
              <a:rPr lang="en-US" altLang="zh-CN" sz="1600" dirty="0"/>
              <a:t>    </a:t>
            </a:r>
            <a:r>
              <a:rPr lang="zh-CN" altLang="zh-CN" sz="1600" b="1" dirty="0"/>
              <a:t>嵌入式工程师</a:t>
            </a:r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r>
              <a:rPr lang="en-US" altLang="zh-CN" sz="1600" b="1" dirty="0"/>
              <a:t>                         2017.06 – 2017.09    </a:t>
            </a:r>
            <a:r>
              <a:rPr lang="zh-CN" altLang="zh-CN" sz="1600" b="1" dirty="0"/>
              <a:t>清能德创电气技术（北京）有限公司</a:t>
            </a:r>
            <a:r>
              <a:rPr lang="en-US" altLang="zh-CN" sz="1600" dirty="0"/>
              <a:t>    </a:t>
            </a:r>
            <a:r>
              <a:rPr lang="zh-CN" altLang="zh-CN" sz="1600" b="1" dirty="0"/>
              <a:t>硬件开发工程师</a:t>
            </a:r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r>
              <a:rPr lang="en-US" altLang="zh-CN" sz="1600" b="1" dirty="0"/>
              <a:t>                         2017.10 – 2020.04    </a:t>
            </a:r>
            <a:r>
              <a:rPr lang="zh-CN" altLang="zh-CN" sz="1600" b="1" dirty="0"/>
              <a:t>北京东方瑞丰航空技术有限公司</a:t>
            </a:r>
            <a:r>
              <a:rPr lang="en-US" altLang="zh-CN" sz="1600" b="1" dirty="0"/>
              <a:t>             </a:t>
            </a:r>
            <a:r>
              <a:rPr lang="zh-CN" altLang="zh-CN" sz="1600" b="1" dirty="0"/>
              <a:t>嵌入式工程师</a:t>
            </a:r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r>
              <a:rPr lang="en-US" altLang="zh-CN" sz="1600" b="1" dirty="0"/>
              <a:t>                         2020.05 – 2020.09    </a:t>
            </a:r>
            <a:r>
              <a:rPr lang="zh-CN" altLang="zh-CN" sz="1600" b="1" dirty="0"/>
              <a:t>新华三技术有限公司</a:t>
            </a:r>
            <a:r>
              <a:rPr lang="en-US" altLang="zh-CN" sz="1600" dirty="0"/>
              <a:t>                                   </a:t>
            </a:r>
            <a:r>
              <a:rPr lang="zh-CN" altLang="zh-CN" sz="1600" b="1" dirty="0"/>
              <a:t>交换机软件工程师</a:t>
            </a:r>
            <a:endParaRPr lang="en-US" altLang="zh-CN" sz="1600" b="1" dirty="0"/>
          </a:p>
        </p:txBody>
      </p:sp>
    </p:spTree>
    <p:extLst>
      <p:ext uri="{BB962C8B-B14F-4D97-AF65-F5344CB8AC3E}">
        <p14:creationId xmlns:p14="http://schemas.microsoft.com/office/powerpoint/2010/main" val="1147391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"/>
            <a:ext cx="9137015" cy="51447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0228" y="124272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1</a:t>
            </a:r>
            <a:r>
              <a:rPr lang="zh-CN" altLang="en-US" sz="2000" b="1" dirty="0">
                <a:solidFill>
                  <a:schemeClr val="bg1"/>
                </a:solidFill>
              </a:rPr>
              <a:t>、个人简介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763052"/>
            <a:ext cx="1457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7030A0"/>
                </a:solidFill>
              </a:rPr>
              <a:t>项目经验：</a:t>
            </a:r>
            <a:endParaRPr lang="en-US" altLang="zh-CN" b="1" dirty="0">
              <a:solidFill>
                <a:srgbClr val="7030A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BA0105B0-692E-4FAD-B51B-985BFBF7D6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460" y="1149662"/>
            <a:ext cx="2192492" cy="3900456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xmlns="" id="{DB7E6293-745A-43BA-B061-531C2DB092E9}"/>
              </a:ext>
            </a:extLst>
          </p:cNvPr>
          <p:cNvSpPr txBox="1"/>
          <p:nvPr/>
        </p:nvSpPr>
        <p:spPr>
          <a:xfrm>
            <a:off x="2281710" y="642351"/>
            <a:ext cx="1586047" cy="458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400" dirty="0">
                <a:latin typeface="思源黑体 CN Medium" panose="020B0600000000000000" charset="-122"/>
                <a:ea typeface="思源黑体 CN Medium" panose="020B0600000000000000" charset="-122"/>
              </a:rPr>
              <a:t>X</a:t>
            </a:r>
            <a:r>
              <a:rPr lang="zh-CN" altLang="en-US" sz="1400" dirty="0">
                <a:latin typeface="思源黑体 CN Medium" panose="020B0600000000000000" charset="-122"/>
                <a:ea typeface="思源黑体 CN Medium" panose="020B0600000000000000" charset="-122"/>
              </a:rPr>
              <a:t>射线荧光光谱仪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F4CCB16B-86A7-4D9F-A854-79BD721C26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756" y="1149662"/>
            <a:ext cx="2525330" cy="3367107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xmlns="" id="{566B743D-ABB9-4324-A9D6-17772EEB2E88}"/>
              </a:ext>
            </a:extLst>
          </p:cNvPr>
          <p:cNvSpPr txBox="1"/>
          <p:nvPr/>
        </p:nvSpPr>
        <p:spPr>
          <a:xfrm>
            <a:off x="4992756" y="642351"/>
            <a:ext cx="1141013" cy="458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latin typeface="思源黑体 CN Medium" panose="020B0600000000000000" charset="-122"/>
                <a:ea typeface="思源黑体 CN Medium" panose="020B0600000000000000" charset="-122"/>
              </a:rPr>
              <a:t>伺服驱动器</a:t>
            </a:r>
          </a:p>
        </p:txBody>
      </p:sp>
    </p:spTree>
    <p:extLst>
      <p:ext uri="{BB962C8B-B14F-4D97-AF65-F5344CB8AC3E}">
        <p14:creationId xmlns:p14="http://schemas.microsoft.com/office/powerpoint/2010/main" val="1584144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"/>
            <a:ext cx="9137015" cy="51447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0228" y="124272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1</a:t>
            </a:r>
            <a:r>
              <a:rPr lang="zh-CN" altLang="en-US" sz="2000" b="1" dirty="0">
                <a:solidFill>
                  <a:schemeClr val="bg1"/>
                </a:solidFill>
              </a:rPr>
              <a:t>、个人简介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763052"/>
            <a:ext cx="1457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7030A0"/>
                </a:solidFill>
              </a:rPr>
              <a:t>项目经验：</a:t>
            </a:r>
            <a:endParaRPr lang="en-US" altLang="zh-CN" b="1" dirty="0">
              <a:solidFill>
                <a:srgbClr val="7030A0"/>
              </a:solidFill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xmlns="" id="{DB7E6293-745A-43BA-B061-531C2DB092E9}"/>
              </a:ext>
            </a:extLst>
          </p:cNvPr>
          <p:cNvSpPr txBox="1"/>
          <p:nvPr/>
        </p:nvSpPr>
        <p:spPr>
          <a:xfrm>
            <a:off x="3707904" y="767648"/>
            <a:ext cx="1586047" cy="458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400" dirty="0">
                <a:latin typeface="思源黑体 CN Medium" panose="020B0600000000000000" charset="-122"/>
                <a:ea typeface="思源黑体 CN Medium" panose="020B0600000000000000" charset="-122"/>
              </a:rPr>
              <a:t>737</a:t>
            </a:r>
            <a:r>
              <a:rPr lang="zh-CN" altLang="en-US" sz="1400" dirty="0">
                <a:latin typeface="思源黑体 CN Medium" panose="020B0600000000000000" charset="-122"/>
                <a:ea typeface="思源黑体 CN Medium" panose="020B0600000000000000" charset="-122"/>
              </a:rPr>
              <a:t>飞行模拟器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8F6A62FE-163B-429D-83E4-EB76BCDA13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270" y="1340339"/>
            <a:ext cx="2598339" cy="34644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20F40838-6734-42B4-A7EE-C01CA75CC42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340338"/>
            <a:ext cx="4619272" cy="3464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26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答辩 - 副本-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"/>
            <a:ext cx="9137015" cy="51447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0228" y="124272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1</a:t>
            </a:r>
            <a:r>
              <a:rPr lang="zh-CN" altLang="en-US" sz="2000" b="1" dirty="0">
                <a:solidFill>
                  <a:schemeClr val="bg1"/>
                </a:solidFill>
              </a:rPr>
              <a:t>、个人简介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763052"/>
            <a:ext cx="1457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7030A0"/>
                </a:solidFill>
              </a:rPr>
              <a:t>项目经验：</a:t>
            </a:r>
            <a:endParaRPr lang="en-US" altLang="zh-CN" b="1" dirty="0">
              <a:solidFill>
                <a:srgbClr val="7030A0"/>
              </a:solidFill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xmlns="" id="{DB7E6293-745A-43BA-B061-531C2DB092E9}"/>
              </a:ext>
            </a:extLst>
          </p:cNvPr>
          <p:cNvSpPr txBox="1"/>
          <p:nvPr/>
        </p:nvSpPr>
        <p:spPr>
          <a:xfrm>
            <a:off x="3635896" y="758057"/>
            <a:ext cx="1586047" cy="458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400" dirty="0">
                <a:latin typeface="思源黑体 CN Medium" panose="020B0600000000000000" charset="-122"/>
                <a:ea typeface="思源黑体 CN Medium" panose="020B0600000000000000" charset="-122"/>
              </a:rPr>
              <a:t>C919</a:t>
            </a:r>
            <a:r>
              <a:rPr lang="zh-CN" altLang="en-US" sz="1400" dirty="0">
                <a:latin typeface="思源黑体 CN Medium" panose="020B0600000000000000" charset="-122"/>
                <a:ea typeface="思源黑体 CN Medium" panose="020B0600000000000000" charset="-122"/>
              </a:rPr>
              <a:t>飞行模拟器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D68EF54B-CD1A-4635-B084-428C44EE5A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33" y="1457440"/>
            <a:ext cx="3983083" cy="298731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C30FABF1-888A-4AC0-86F6-D6A75E570E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756" y="1276400"/>
            <a:ext cx="2568196" cy="342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3057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5cdf3b8-36f3-4a10-b415-bc518cd097e2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5cdf3b8-36f3-4a10-b415-bc518cd097e2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5cdf3b8-36f3-4a10-b415-bc518cd097e2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5cdf3b8-36f3-4a10-b415-bc518cd097e2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851</Words>
  <Application>Microsoft Office PowerPoint</Application>
  <PresentationFormat>自定义</PresentationFormat>
  <Paragraphs>159</Paragraphs>
  <Slides>21</Slides>
  <Notes>11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24" baseType="lpstr">
      <vt:lpstr>Office 主题​​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陈卓哲</cp:lastModifiedBy>
  <cp:revision>81</cp:revision>
  <dcterms:created xsi:type="dcterms:W3CDTF">2020-11-04T01:34:00Z</dcterms:created>
  <dcterms:modified xsi:type="dcterms:W3CDTF">2021-05-10T08:16:19Z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2052-11.1.0.9929</vt:lpwstr>
  </property>
</Properties>
</file>

<file path=docProps/thumbnail.jpeg>
</file>